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686017-23E9-46A4-9225-F965A6C589A0}" v="2" dt="2025-02-14T15:57:00.6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217" autoAdjust="0"/>
    <p:restoredTop sz="94660"/>
  </p:normalViewPr>
  <p:slideViewPr>
    <p:cSldViewPr snapToGrid="0">
      <p:cViewPr varScale="1">
        <p:scale>
          <a:sx n="97" d="100"/>
          <a:sy n="97" d="100"/>
        </p:scale>
        <p:origin x="1614" y="30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170B96-318B-41FF-9EF6-2914A576D15D}" type="datetimeFigureOut">
              <a:rPr lang="en-GB" smtClean="0"/>
              <a:t>15/02/2025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81AB1E-6B97-4D91-8DA3-FF0933F43232}" type="slidenum">
              <a:rPr lang="en-GB" smtClean="0"/>
              <a:t>‹#›</a:t>
            </a:fld>
            <a:endParaRPr lang="en-GB" dirty="0"/>
          </a:p>
        </p:txBody>
      </p:sp>
    </p:spTree>
    <p:extLst>
      <p:ext uri="{BB962C8B-B14F-4D97-AF65-F5344CB8AC3E}">
        <p14:creationId xmlns:p14="http://schemas.microsoft.com/office/powerpoint/2010/main" val="1805944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381AB1E-6B97-4D91-8DA3-FF0933F43232}" type="slidenum">
              <a:rPr lang="en-GB" smtClean="0"/>
              <a:t>1</a:t>
            </a:fld>
            <a:endParaRPr lang="en-GB" dirty="0"/>
          </a:p>
        </p:txBody>
      </p:sp>
    </p:spTree>
    <p:extLst>
      <p:ext uri="{BB962C8B-B14F-4D97-AF65-F5344CB8AC3E}">
        <p14:creationId xmlns:p14="http://schemas.microsoft.com/office/powerpoint/2010/main" val="2662846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381AB1E-6B97-4D91-8DA3-FF0933F43232}" type="slidenum">
              <a:rPr lang="en-GB" smtClean="0"/>
              <a:t>2</a:t>
            </a:fld>
            <a:endParaRPr lang="en-GB" dirty="0"/>
          </a:p>
        </p:txBody>
      </p:sp>
    </p:spTree>
    <p:extLst>
      <p:ext uri="{BB962C8B-B14F-4D97-AF65-F5344CB8AC3E}">
        <p14:creationId xmlns:p14="http://schemas.microsoft.com/office/powerpoint/2010/main" val="32208753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16307-FA5F-0BE8-F2E3-61EEBEB4999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6A41FBF-037C-152F-AEA3-879865667E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926DA6D-ECE2-230B-AD2D-62BF5D457858}"/>
              </a:ext>
            </a:extLst>
          </p:cNvPr>
          <p:cNvSpPr>
            <a:spLocks noGrp="1"/>
          </p:cNvSpPr>
          <p:nvPr>
            <p:ph type="dt" sz="half" idx="10"/>
          </p:nvPr>
        </p:nvSpPr>
        <p:spPr/>
        <p:txBody>
          <a:bodyPr/>
          <a:lstStyle/>
          <a:p>
            <a:fld id="{342544F2-48E4-4621-8533-9A9CF83612FA}" type="datetimeFigureOut">
              <a:rPr lang="en-GB" smtClean="0"/>
              <a:t>15/02/2025</a:t>
            </a:fld>
            <a:endParaRPr lang="en-GB" dirty="0"/>
          </a:p>
        </p:txBody>
      </p:sp>
      <p:sp>
        <p:nvSpPr>
          <p:cNvPr id="5" name="Footer Placeholder 4">
            <a:extLst>
              <a:ext uri="{FF2B5EF4-FFF2-40B4-BE49-F238E27FC236}">
                <a16:creationId xmlns:a16="http://schemas.microsoft.com/office/drawing/2014/main" id="{59BE57B2-F7B4-98A0-AEB4-60687A03D63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D3882D3-AE7F-1D33-1AD8-CD92029EA9F7}"/>
              </a:ext>
            </a:extLst>
          </p:cNvPr>
          <p:cNvSpPr>
            <a:spLocks noGrp="1"/>
          </p:cNvSpPr>
          <p:nvPr>
            <p:ph type="sldNum" sz="quarter" idx="12"/>
          </p:nvPr>
        </p:nvSpPr>
        <p:spPr/>
        <p:txBody>
          <a:bodyPr/>
          <a:lstStyle/>
          <a:p>
            <a:fld id="{0C22AD16-B8F6-4BA4-ACB1-A2BA431D1B08}" type="slidenum">
              <a:rPr lang="en-GB" smtClean="0"/>
              <a:t>‹#›</a:t>
            </a:fld>
            <a:endParaRPr lang="en-GB" dirty="0"/>
          </a:p>
        </p:txBody>
      </p:sp>
    </p:spTree>
    <p:extLst>
      <p:ext uri="{BB962C8B-B14F-4D97-AF65-F5344CB8AC3E}">
        <p14:creationId xmlns:p14="http://schemas.microsoft.com/office/powerpoint/2010/main" val="2208817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B5123-2C54-0B08-B47B-D4DAB324C9E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11A90B2-3FF8-4D85-1191-DD856986E3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9A278B-0E68-15BF-42BA-3227F4B0E66E}"/>
              </a:ext>
            </a:extLst>
          </p:cNvPr>
          <p:cNvSpPr>
            <a:spLocks noGrp="1"/>
          </p:cNvSpPr>
          <p:nvPr>
            <p:ph type="dt" sz="half" idx="10"/>
          </p:nvPr>
        </p:nvSpPr>
        <p:spPr/>
        <p:txBody>
          <a:bodyPr/>
          <a:lstStyle/>
          <a:p>
            <a:fld id="{342544F2-48E4-4621-8533-9A9CF83612FA}" type="datetimeFigureOut">
              <a:rPr lang="en-GB" smtClean="0"/>
              <a:t>15/02/2025</a:t>
            </a:fld>
            <a:endParaRPr lang="en-GB" dirty="0"/>
          </a:p>
        </p:txBody>
      </p:sp>
      <p:sp>
        <p:nvSpPr>
          <p:cNvPr id="5" name="Footer Placeholder 4">
            <a:extLst>
              <a:ext uri="{FF2B5EF4-FFF2-40B4-BE49-F238E27FC236}">
                <a16:creationId xmlns:a16="http://schemas.microsoft.com/office/drawing/2014/main" id="{75F91BBE-D276-F944-783D-CFB39AE4D80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0F9D4A6-80CB-A039-94C9-60B0D3B2E930}"/>
              </a:ext>
            </a:extLst>
          </p:cNvPr>
          <p:cNvSpPr>
            <a:spLocks noGrp="1"/>
          </p:cNvSpPr>
          <p:nvPr>
            <p:ph type="sldNum" sz="quarter" idx="12"/>
          </p:nvPr>
        </p:nvSpPr>
        <p:spPr/>
        <p:txBody>
          <a:bodyPr/>
          <a:lstStyle/>
          <a:p>
            <a:fld id="{0C22AD16-B8F6-4BA4-ACB1-A2BA431D1B08}" type="slidenum">
              <a:rPr lang="en-GB" smtClean="0"/>
              <a:t>‹#›</a:t>
            </a:fld>
            <a:endParaRPr lang="en-GB" dirty="0"/>
          </a:p>
        </p:txBody>
      </p:sp>
    </p:spTree>
    <p:extLst>
      <p:ext uri="{BB962C8B-B14F-4D97-AF65-F5344CB8AC3E}">
        <p14:creationId xmlns:p14="http://schemas.microsoft.com/office/powerpoint/2010/main" val="3849571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AC3232-EC19-6FAC-4E10-A4DEB20665F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2F8C16A-0405-6EC9-1703-B9F7E344F3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B1E7B17-5AF2-EEBA-43CF-0A65A02837B9}"/>
              </a:ext>
            </a:extLst>
          </p:cNvPr>
          <p:cNvSpPr>
            <a:spLocks noGrp="1"/>
          </p:cNvSpPr>
          <p:nvPr>
            <p:ph type="dt" sz="half" idx="10"/>
          </p:nvPr>
        </p:nvSpPr>
        <p:spPr/>
        <p:txBody>
          <a:bodyPr/>
          <a:lstStyle/>
          <a:p>
            <a:fld id="{342544F2-48E4-4621-8533-9A9CF83612FA}" type="datetimeFigureOut">
              <a:rPr lang="en-GB" smtClean="0"/>
              <a:t>15/02/2025</a:t>
            </a:fld>
            <a:endParaRPr lang="en-GB" dirty="0"/>
          </a:p>
        </p:txBody>
      </p:sp>
      <p:sp>
        <p:nvSpPr>
          <p:cNvPr id="5" name="Footer Placeholder 4">
            <a:extLst>
              <a:ext uri="{FF2B5EF4-FFF2-40B4-BE49-F238E27FC236}">
                <a16:creationId xmlns:a16="http://schemas.microsoft.com/office/drawing/2014/main" id="{A2987BC8-E4D4-0C4E-8ED2-BE5028B3351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C15791D-3CA8-4247-4C19-36A052AE7B8A}"/>
              </a:ext>
            </a:extLst>
          </p:cNvPr>
          <p:cNvSpPr>
            <a:spLocks noGrp="1"/>
          </p:cNvSpPr>
          <p:nvPr>
            <p:ph type="sldNum" sz="quarter" idx="12"/>
          </p:nvPr>
        </p:nvSpPr>
        <p:spPr/>
        <p:txBody>
          <a:bodyPr/>
          <a:lstStyle/>
          <a:p>
            <a:fld id="{0C22AD16-B8F6-4BA4-ACB1-A2BA431D1B08}" type="slidenum">
              <a:rPr lang="en-GB" smtClean="0"/>
              <a:t>‹#›</a:t>
            </a:fld>
            <a:endParaRPr lang="en-GB" dirty="0"/>
          </a:p>
        </p:txBody>
      </p:sp>
    </p:spTree>
    <p:extLst>
      <p:ext uri="{BB962C8B-B14F-4D97-AF65-F5344CB8AC3E}">
        <p14:creationId xmlns:p14="http://schemas.microsoft.com/office/powerpoint/2010/main" val="726168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FAD0B-F2E6-5A2C-DAD5-5C196ABBB49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B5AF6E0-7EA7-4AF6-925A-244F1A0C1C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FB68C2-CD35-28D1-4E6B-14179AB6D312}"/>
              </a:ext>
            </a:extLst>
          </p:cNvPr>
          <p:cNvSpPr>
            <a:spLocks noGrp="1"/>
          </p:cNvSpPr>
          <p:nvPr>
            <p:ph type="dt" sz="half" idx="10"/>
          </p:nvPr>
        </p:nvSpPr>
        <p:spPr/>
        <p:txBody>
          <a:bodyPr/>
          <a:lstStyle/>
          <a:p>
            <a:fld id="{342544F2-48E4-4621-8533-9A9CF83612FA}" type="datetimeFigureOut">
              <a:rPr lang="en-GB" smtClean="0"/>
              <a:t>15/02/2025</a:t>
            </a:fld>
            <a:endParaRPr lang="en-GB" dirty="0"/>
          </a:p>
        </p:txBody>
      </p:sp>
      <p:sp>
        <p:nvSpPr>
          <p:cNvPr id="5" name="Footer Placeholder 4">
            <a:extLst>
              <a:ext uri="{FF2B5EF4-FFF2-40B4-BE49-F238E27FC236}">
                <a16:creationId xmlns:a16="http://schemas.microsoft.com/office/drawing/2014/main" id="{B7CAE03A-2219-BF5B-B20B-B9B416C7309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25AABBA-9FEC-387D-A63B-538B2BE97897}"/>
              </a:ext>
            </a:extLst>
          </p:cNvPr>
          <p:cNvSpPr>
            <a:spLocks noGrp="1"/>
          </p:cNvSpPr>
          <p:nvPr>
            <p:ph type="sldNum" sz="quarter" idx="12"/>
          </p:nvPr>
        </p:nvSpPr>
        <p:spPr/>
        <p:txBody>
          <a:bodyPr/>
          <a:lstStyle/>
          <a:p>
            <a:fld id="{0C22AD16-B8F6-4BA4-ACB1-A2BA431D1B08}" type="slidenum">
              <a:rPr lang="en-GB" smtClean="0"/>
              <a:t>‹#›</a:t>
            </a:fld>
            <a:endParaRPr lang="en-GB" dirty="0"/>
          </a:p>
        </p:txBody>
      </p:sp>
    </p:spTree>
    <p:extLst>
      <p:ext uri="{BB962C8B-B14F-4D97-AF65-F5344CB8AC3E}">
        <p14:creationId xmlns:p14="http://schemas.microsoft.com/office/powerpoint/2010/main" val="384212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9B541-C459-E160-5350-753A8973C2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EA3716F-5C76-1EFB-97F5-8EFFF69110D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D0148D-430D-9B8A-BF57-5B4C2DB881C2}"/>
              </a:ext>
            </a:extLst>
          </p:cNvPr>
          <p:cNvSpPr>
            <a:spLocks noGrp="1"/>
          </p:cNvSpPr>
          <p:nvPr>
            <p:ph type="dt" sz="half" idx="10"/>
          </p:nvPr>
        </p:nvSpPr>
        <p:spPr/>
        <p:txBody>
          <a:bodyPr/>
          <a:lstStyle/>
          <a:p>
            <a:fld id="{342544F2-48E4-4621-8533-9A9CF83612FA}" type="datetimeFigureOut">
              <a:rPr lang="en-GB" smtClean="0"/>
              <a:t>15/02/2025</a:t>
            </a:fld>
            <a:endParaRPr lang="en-GB" dirty="0"/>
          </a:p>
        </p:txBody>
      </p:sp>
      <p:sp>
        <p:nvSpPr>
          <p:cNvPr id="5" name="Footer Placeholder 4">
            <a:extLst>
              <a:ext uri="{FF2B5EF4-FFF2-40B4-BE49-F238E27FC236}">
                <a16:creationId xmlns:a16="http://schemas.microsoft.com/office/drawing/2014/main" id="{8C118151-43B1-DD91-432A-C614B3585C4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5CA05B7-7671-61E0-D211-4AB0BD6CF2AA}"/>
              </a:ext>
            </a:extLst>
          </p:cNvPr>
          <p:cNvSpPr>
            <a:spLocks noGrp="1"/>
          </p:cNvSpPr>
          <p:nvPr>
            <p:ph type="sldNum" sz="quarter" idx="12"/>
          </p:nvPr>
        </p:nvSpPr>
        <p:spPr/>
        <p:txBody>
          <a:bodyPr/>
          <a:lstStyle/>
          <a:p>
            <a:fld id="{0C22AD16-B8F6-4BA4-ACB1-A2BA431D1B08}" type="slidenum">
              <a:rPr lang="en-GB" smtClean="0"/>
              <a:t>‹#›</a:t>
            </a:fld>
            <a:endParaRPr lang="en-GB" dirty="0"/>
          </a:p>
        </p:txBody>
      </p:sp>
    </p:spTree>
    <p:extLst>
      <p:ext uri="{BB962C8B-B14F-4D97-AF65-F5344CB8AC3E}">
        <p14:creationId xmlns:p14="http://schemas.microsoft.com/office/powerpoint/2010/main" val="1460471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FBB11-7A1F-ED15-76CB-0D7B9C8696B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236A206-9FD2-B0EA-83A1-D8782333E3F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3834C88-9482-C807-2453-C61AC5FCA3F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F4B2F34-AE6B-7D29-8FA8-2984E1219E32}"/>
              </a:ext>
            </a:extLst>
          </p:cNvPr>
          <p:cNvSpPr>
            <a:spLocks noGrp="1"/>
          </p:cNvSpPr>
          <p:nvPr>
            <p:ph type="dt" sz="half" idx="10"/>
          </p:nvPr>
        </p:nvSpPr>
        <p:spPr/>
        <p:txBody>
          <a:bodyPr/>
          <a:lstStyle/>
          <a:p>
            <a:fld id="{342544F2-48E4-4621-8533-9A9CF83612FA}" type="datetimeFigureOut">
              <a:rPr lang="en-GB" smtClean="0"/>
              <a:t>15/02/2025</a:t>
            </a:fld>
            <a:endParaRPr lang="en-GB" dirty="0"/>
          </a:p>
        </p:txBody>
      </p:sp>
      <p:sp>
        <p:nvSpPr>
          <p:cNvPr id="6" name="Footer Placeholder 5">
            <a:extLst>
              <a:ext uri="{FF2B5EF4-FFF2-40B4-BE49-F238E27FC236}">
                <a16:creationId xmlns:a16="http://schemas.microsoft.com/office/drawing/2014/main" id="{9662F6CD-7DA7-6300-41C3-05D3663CB3D4}"/>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277AE160-FE91-9F87-C07F-A7B9B19A9C19}"/>
              </a:ext>
            </a:extLst>
          </p:cNvPr>
          <p:cNvSpPr>
            <a:spLocks noGrp="1"/>
          </p:cNvSpPr>
          <p:nvPr>
            <p:ph type="sldNum" sz="quarter" idx="12"/>
          </p:nvPr>
        </p:nvSpPr>
        <p:spPr/>
        <p:txBody>
          <a:bodyPr/>
          <a:lstStyle/>
          <a:p>
            <a:fld id="{0C22AD16-B8F6-4BA4-ACB1-A2BA431D1B08}" type="slidenum">
              <a:rPr lang="en-GB" smtClean="0"/>
              <a:t>‹#›</a:t>
            </a:fld>
            <a:endParaRPr lang="en-GB" dirty="0"/>
          </a:p>
        </p:txBody>
      </p:sp>
    </p:spTree>
    <p:extLst>
      <p:ext uri="{BB962C8B-B14F-4D97-AF65-F5344CB8AC3E}">
        <p14:creationId xmlns:p14="http://schemas.microsoft.com/office/powerpoint/2010/main" val="2774936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D5B38-8DDD-BB0B-0BAB-E4EFCD7100F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F020538-4B28-0B2C-8334-686F26A79D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B9E65-618F-C6CB-427A-B4481D0F88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D331C8E-B0D3-AD54-3671-27A53F8C29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4440E81-8BA6-B2F0-8736-AE16FF0F3E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CBC1E94-3878-FB1B-2BA5-6E2AF606146D}"/>
              </a:ext>
            </a:extLst>
          </p:cNvPr>
          <p:cNvSpPr>
            <a:spLocks noGrp="1"/>
          </p:cNvSpPr>
          <p:nvPr>
            <p:ph type="dt" sz="half" idx="10"/>
          </p:nvPr>
        </p:nvSpPr>
        <p:spPr/>
        <p:txBody>
          <a:bodyPr/>
          <a:lstStyle/>
          <a:p>
            <a:fld id="{342544F2-48E4-4621-8533-9A9CF83612FA}" type="datetimeFigureOut">
              <a:rPr lang="en-GB" smtClean="0"/>
              <a:t>15/02/2025</a:t>
            </a:fld>
            <a:endParaRPr lang="en-GB" dirty="0"/>
          </a:p>
        </p:txBody>
      </p:sp>
      <p:sp>
        <p:nvSpPr>
          <p:cNvPr id="8" name="Footer Placeholder 7">
            <a:extLst>
              <a:ext uri="{FF2B5EF4-FFF2-40B4-BE49-F238E27FC236}">
                <a16:creationId xmlns:a16="http://schemas.microsoft.com/office/drawing/2014/main" id="{E700B8E3-8FE4-1CF4-5BD5-64B805AEF2C2}"/>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9DFC8F37-368B-798D-ED13-27EC1A0A307B}"/>
              </a:ext>
            </a:extLst>
          </p:cNvPr>
          <p:cNvSpPr>
            <a:spLocks noGrp="1"/>
          </p:cNvSpPr>
          <p:nvPr>
            <p:ph type="sldNum" sz="quarter" idx="12"/>
          </p:nvPr>
        </p:nvSpPr>
        <p:spPr/>
        <p:txBody>
          <a:bodyPr/>
          <a:lstStyle/>
          <a:p>
            <a:fld id="{0C22AD16-B8F6-4BA4-ACB1-A2BA431D1B08}" type="slidenum">
              <a:rPr lang="en-GB" smtClean="0"/>
              <a:t>‹#›</a:t>
            </a:fld>
            <a:endParaRPr lang="en-GB" dirty="0"/>
          </a:p>
        </p:txBody>
      </p:sp>
    </p:spTree>
    <p:extLst>
      <p:ext uri="{BB962C8B-B14F-4D97-AF65-F5344CB8AC3E}">
        <p14:creationId xmlns:p14="http://schemas.microsoft.com/office/powerpoint/2010/main" val="3451889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3E872-F970-03DF-DD18-04136848C18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7D2F40F-FE66-634C-D833-389BBC2D3A97}"/>
              </a:ext>
            </a:extLst>
          </p:cNvPr>
          <p:cNvSpPr>
            <a:spLocks noGrp="1"/>
          </p:cNvSpPr>
          <p:nvPr>
            <p:ph type="dt" sz="half" idx="10"/>
          </p:nvPr>
        </p:nvSpPr>
        <p:spPr/>
        <p:txBody>
          <a:bodyPr/>
          <a:lstStyle/>
          <a:p>
            <a:fld id="{342544F2-48E4-4621-8533-9A9CF83612FA}" type="datetimeFigureOut">
              <a:rPr lang="en-GB" smtClean="0"/>
              <a:t>15/02/2025</a:t>
            </a:fld>
            <a:endParaRPr lang="en-GB" dirty="0"/>
          </a:p>
        </p:txBody>
      </p:sp>
      <p:sp>
        <p:nvSpPr>
          <p:cNvPr id="4" name="Footer Placeholder 3">
            <a:extLst>
              <a:ext uri="{FF2B5EF4-FFF2-40B4-BE49-F238E27FC236}">
                <a16:creationId xmlns:a16="http://schemas.microsoft.com/office/drawing/2014/main" id="{CB6F3A9C-7E41-E290-09D0-904069EB5AE4}"/>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9E5852F7-89B3-2DCE-DA53-0D561B745981}"/>
              </a:ext>
            </a:extLst>
          </p:cNvPr>
          <p:cNvSpPr>
            <a:spLocks noGrp="1"/>
          </p:cNvSpPr>
          <p:nvPr>
            <p:ph type="sldNum" sz="quarter" idx="12"/>
          </p:nvPr>
        </p:nvSpPr>
        <p:spPr/>
        <p:txBody>
          <a:bodyPr/>
          <a:lstStyle/>
          <a:p>
            <a:fld id="{0C22AD16-B8F6-4BA4-ACB1-A2BA431D1B08}" type="slidenum">
              <a:rPr lang="en-GB" smtClean="0"/>
              <a:t>‹#›</a:t>
            </a:fld>
            <a:endParaRPr lang="en-GB" dirty="0"/>
          </a:p>
        </p:txBody>
      </p:sp>
    </p:spTree>
    <p:extLst>
      <p:ext uri="{BB962C8B-B14F-4D97-AF65-F5344CB8AC3E}">
        <p14:creationId xmlns:p14="http://schemas.microsoft.com/office/powerpoint/2010/main" val="3475177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0C2BF3-D021-2348-3EB8-E51572DE1A8C}"/>
              </a:ext>
            </a:extLst>
          </p:cNvPr>
          <p:cNvSpPr>
            <a:spLocks noGrp="1"/>
          </p:cNvSpPr>
          <p:nvPr>
            <p:ph type="dt" sz="half" idx="10"/>
          </p:nvPr>
        </p:nvSpPr>
        <p:spPr/>
        <p:txBody>
          <a:bodyPr/>
          <a:lstStyle/>
          <a:p>
            <a:fld id="{342544F2-48E4-4621-8533-9A9CF83612FA}" type="datetimeFigureOut">
              <a:rPr lang="en-GB" smtClean="0"/>
              <a:t>15/02/2025</a:t>
            </a:fld>
            <a:endParaRPr lang="en-GB" dirty="0"/>
          </a:p>
        </p:txBody>
      </p:sp>
      <p:sp>
        <p:nvSpPr>
          <p:cNvPr id="3" name="Footer Placeholder 2">
            <a:extLst>
              <a:ext uri="{FF2B5EF4-FFF2-40B4-BE49-F238E27FC236}">
                <a16:creationId xmlns:a16="http://schemas.microsoft.com/office/drawing/2014/main" id="{10B2895B-5E26-E0BB-B069-003866DCC82E}"/>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BE26B897-B35C-912F-A349-808C4B0510EA}"/>
              </a:ext>
            </a:extLst>
          </p:cNvPr>
          <p:cNvSpPr>
            <a:spLocks noGrp="1"/>
          </p:cNvSpPr>
          <p:nvPr>
            <p:ph type="sldNum" sz="quarter" idx="12"/>
          </p:nvPr>
        </p:nvSpPr>
        <p:spPr/>
        <p:txBody>
          <a:bodyPr/>
          <a:lstStyle/>
          <a:p>
            <a:fld id="{0C22AD16-B8F6-4BA4-ACB1-A2BA431D1B08}" type="slidenum">
              <a:rPr lang="en-GB" smtClean="0"/>
              <a:t>‹#›</a:t>
            </a:fld>
            <a:endParaRPr lang="en-GB" dirty="0"/>
          </a:p>
        </p:txBody>
      </p:sp>
    </p:spTree>
    <p:extLst>
      <p:ext uri="{BB962C8B-B14F-4D97-AF65-F5344CB8AC3E}">
        <p14:creationId xmlns:p14="http://schemas.microsoft.com/office/powerpoint/2010/main" val="2783910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6FF6A-4A4D-3470-6FF0-B49C9C0330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13165FB-694F-30AE-C19E-6E750A1E10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2997EAE-4AB7-1857-F2C4-C3C94AAC30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79B0A-DEAF-7B2C-93C8-76D580001D17}"/>
              </a:ext>
            </a:extLst>
          </p:cNvPr>
          <p:cNvSpPr>
            <a:spLocks noGrp="1"/>
          </p:cNvSpPr>
          <p:nvPr>
            <p:ph type="dt" sz="half" idx="10"/>
          </p:nvPr>
        </p:nvSpPr>
        <p:spPr/>
        <p:txBody>
          <a:bodyPr/>
          <a:lstStyle/>
          <a:p>
            <a:fld id="{342544F2-48E4-4621-8533-9A9CF83612FA}" type="datetimeFigureOut">
              <a:rPr lang="en-GB" smtClean="0"/>
              <a:t>15/02/2025</a:t>
            </a:fld>
            <a:endParaRPr lang="en-GB" dirty="0"/>
          </a:p>
        </p:txBody>
      </p:sp>
      <p:sp>
        <p:nvSpPr>
          <p:cNvPr id="6" name="Footer Placeholder 5">
            <a:extLst>
              <a:ext uri="{FF2B5EF4-FFF2-40B4-BE49-F238E27FC236}">
                <a16:creationId xmlns:a16="http://schemas.microsoft.com/office/drawing/2014/main" id="{3CABCA00-2D5F-5D6F-0639-B31558687ED8}"/>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D287BE8C-7ED0-739E-61FD-0DF58E3B06E5}"/>
              </a:ext>
            </a:extLst>
          </p:cNvPr>
          <p:cNvSpPr>
            <a:spLocks noGrp="1"/>
          </p:cNvSpPr>
          <p:nvPr>
            <p:ph type="sldNum" sz="quarter" idx="12"/>
          </p:nvPr>
        </p:nvSpPr>
        <p:spPr/>
        <p:txBody>
          <a:bodyPr/>
          <a:lstStyle/>
          <a:p>
            <a:fld id="{0C22AD16-B8F6-4BA4-ACB1-A2BA431D1B08}" type="slidenum">
              <a:rPr lang="en-GB" smtClean="0"/>
              <a:t>‹#›</a:t>
            </a:fld>
            <a:endParaRPr lang="en-GB" dirty="0"/>
          </a:p>
        </p:txBody>
      </p:sp>
    </p:spTree>
    <p:extLst>
      <p:ext uri="{BB962C8B-B14F-4D97-AF65-F5344CB8AC3E}">
        <p14:creationId xmlns:p14="http://schemas.microsoft.com/office/powerpoint/2010/main" val="2840635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B4AE9-A364-2374-CB66-DB5214E167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6AED3C1-04E0-CFB3-8D06-13C7A98170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4D1B20F1-8D26-0A52-336A-D312EB6C5E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1DAC42-103E-4068-F503-4434DA91F806}"/>
              </a:ext>
            </a:extLst>
          </p:cNvPr>
          <p:cNvSpPr>
            <a:spLocks noGrp="1"/>
          </p:cNvSpPr>
          <p:nvPr>
            <p:ph type="dt" sz="half" idx="10"/>
          </p:nvPr>
        </p:nvSpPr>
        <p:spPr/>
        <p:txBody>
          <a:bodyPr/>
          <a:lstStyle/>
          <a:p>
            <a:fld id="{342544F2-48E4-4621-8533-9A9CF83612FA}" type="datetimeFigureOut">
              <a:rPr lang="en-GB" smtClean="0"/>
              <a:t>15/02/2025</a:t>
            </a:fld>
            <a:endParaRPr lang="en-GB" dirty="0"/>
          </a:p>
        </p:txBody>
      </p:sp>
      <p:sp>
        <p:nvSpPr>
          <p:cNvPr id="6" name="Footer Placeholder 5">
            <a:extLst>
              <a:ext uri="{FF2B5EF4-FFF2-40B4-BE49-F238E27FC236}">
                <a16:creationId xmlns:a16="http://schemas.microsoft.com/office/drawing/2014/main" id="{8D8C87E0-582F-D8C5-50E1-C038EFB151FD}"/>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EB2F0A4-FB15-1139-7D7F-02D19F139EB1}"/>
              </a:ext>
            </a:extLst>
          </p:cNvPr>
          <p:cNvSpPr>
            <a:spLocks noGrp="1"/>
          </p:cNvSpPr>
          <p:nvPr>
            <p:ph type="sldNum" sz="quarter" idx="12"/>
          </p:nvPr>
        </p:nvSpPr>
        <p:spPr/>
        <p:txBody>
          <a:bodyPr/>
          <a:lstStyle/>
          <a:p>
            <a:fld id="{0C22AD16-B8F6-4BA4-ACB1-A2BA431D1B08}" type="slidenum">
              <a:rPr lang="en-GB" smtClean="0"/>
              <a:t>‹#›</a:t>
            </a:fld>
            <a:endParaRPr lang="en-GB" dirty="0"/>
          </a:p>
        </p:txBody>
      </p:sp>
    </p:spTree>
    <p:extLst>
      <p:ext uri="{BB962C8B-B14F-4D97-AF65-F5344CB8AC3E}">
        <p14:creationId xmlns:p14="http://schemas.microsoft.com/office/powerpoint/2010/main" val="4237543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08EFA3-5538-522D-5AAE-C889F1BB41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50FF56-0D0C-2426-0FA5-E6D3D3596A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F75B84-8919-A535-3446-12D550D8B9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42544F2-48E4-4621-8533-9A9CF83612FA}" type="datetimeFigureOut">
              <a:rPr lang="en-GB" smtClean="0"/>
              <a:t>15/02/2025</a:t>
            </a:fld>
            <a:endParaRPr lang="en-GB" dirty="0"/>
          </a:p>
        </p:txBody>
      </p:sp>
      <p:sp>
        <p:nvSpPr>
          <p:cNvPr id="5" name="Footer Placeholder 4">
            <a:extLst>
              <a:ext uri="{FF2B5EF4-FFF2-40B4-BE49-F238E27FC236}">
                <a16:creationId xmlns:a16="http://schemas.microsoft.com/office/drawing/2014/main" id="{256558EC-81AA-8286-EAC4-15A9004357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6" name="Slide Number Placeholder 5">
            <a:extLst>
              <a:ext uri="{FF2B5EF4-FFF2-40B4-BE49-F238E27FC236}">
                <a16:creationId xmlns:a16="http://schemas.microsoft.com/office/drawing/2014/main" id="{D574F866-FD63-A10A-ADBA-0F61BE478B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C22AD16-B8F6-4BA4-ACB1-A2BA431D1B08}" type="slidenum">
              <a:rPr lang="en-GB" smtClean="0"/>
              <a:t>‹#›</a:t>
            </a:fld>
            <a:endParaRPr lang="en-GB" dirty="0"/>
          </a:p>
        </p:txBody>
      </p:sp>
    </p:spTree>
    <p:extLst>
      <p:ext uri="{BB962C8B-B14F-4D97-AF65-F5344CB8AC3E}">
        <p14:creationId xmlns:p14="http://schemas.microsoft.com/office/powerpoint/2010/main" val="5992880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FD988F2-F4DB-8DE3-580E-59A043651CA1}"/>
              </a:ext>
            </a:extLst>
          </p:cNvPr>
          <p:cNvSpPr txBox="1"/>
          <p:nvPr/>
        </p:nvSpPr>
        <p:spPr>
          <a:xfrm>
            <a:off x="351546" y="572312"/>
            <a:ext cx="11220306" cy="461665"/>
          </a:xfrm>
          <a:prstGeom prst="rect">
            <a:avLst/>
          </a:prstGeom>
          <a:solidFill>
            <a:schemeClr val="tx2">
              <a:lumMod val="50000"/>
              <a:lumOff val="50000"/>
            </a:schemeClr>
          </a:solidFill>
          <a:ln>
            <a:solidFill>
              <a:schemeClr val="tx1"/>
            </a:solidFill>
          </a:ln>
        </p:spPr>
        <p:txBody>
          <a:bodyPr wrap="square">
            <a:spAutoFit/>
          </a:bodyPr>
          <a:lstStyle/>
          <a:p>
            <a:pPr algn="ctr"/>
            <a:r>
              <a:rPr lang="en-GB" sz="2400" b="1" u="sng" dirty="0"/>
              <a:t>PPG Meeting Minutes</a:t>
            </a:r>
          </a:p>
        </p:txBody>
      </p:sp>
      <p:graphicFrame>
        <p:nvGraphicFramePr>
          <p:cNvPr id="7" name="Table 6">
            <a:extLst>
              <a:ext uri="{FF2B5EF4-FFF2-40B4-BE49-F238E27FC236}">
                <a16:creationId xmlns:a16="http://schemas.microsoft.com/office/drawing/2014/main" id="{9CAA4945-E698-318A-EE02-9F0F8DD7C5F9}"/>
              </a:ext>
            </a:extLst>
          </p:cNvPr>
          <p:cNvGraphicFramePr>
            <a:graphicFrameLocks noGrp="1"/>
          </p:cNvGraphicFramePr>
          <p:nvPr>
            <p:extLst>
              <p:ext uri="{D42A27DB-BD31-4B8C-83A1-F6EECF244321}">
                <p14:modId xmlns:p14="http://schemas.microsoft.com/office/powerpoint/2010/main" val="824182527"/>
              </p:ext>
            </p:extLst>
          </p:nvPr>
        </p:nvGraphicFramePr>
        <p:xfrm>
          <a:off x="358904" y="1033977"/>
          <a:ext cx="11087470" cy="1854200"/>
        </p:xfrm>
        <a:graphic>
          <a:graphicData uri="http://schemas.openxmlformats.org/drawingml/2006/table">
            <a:tbl>
              <a:tblPr firstRow="1">
                <a:tableStyleId>{5940675A-B579-460E-94D1-54222C63F5DA}</a:tableStyleId>
              </a:tblPr>
              <a:tblGrid>
                <a:gridCol w="1276858">
                  <a:extLst>
                    <a:ext uri="{9D8B030D-6E8A-4147-A177-3AD203B41FA5}">
                      <a16:colId xmlns:a16="http://schemas.microsoft.com/office/drawing/2014/main" val="3030931795"/>
                    </a:ext>
                  </a:extLst>
                </a:gridCol>
                <a:gridCol w="9810612">
                  <a:extLst>
                    <a:ext uri="{9D8B030D-6E8A-4147-A177-3AD203B41FA5}">
                      <a16:colId xmlns:a16="http://schemas.microsoft.com/office/drawing/2014/main" val="2806075434"/>
                    </a:ext>
                  </a:extLst>
                </a:gridCol>
              </a:tblGrid>
              <a:tr h="370840">
                <a:tc>
                  <a:txBody>
                    <a:bodyPr/>
                    <a:lstStyle/>
                    <a:p>
                      <a:r>
                        <a:rPr lang="en-GB" sz="1600" b="1" dirty="0"/>
                        <a:t>Date / Time</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5000"/>
                        <a:lumOff val="75000"/>
                      </a:schemeClr>
                    </a:solidFill>
                  </a:tcPr>
                </a:tc>
                <a:tc>
                  <a:txBody>
                    <a:bodyPr/>
                    <a:lstStyle/>
                    <a:p>
                      <a:r>
                        <a:rPr lang="en-GB" sz="1200" baseline="0" dirty="0"/>
                        <a:t>Thursday 16</a:t>
                      </a:r>
                      <a:r>
                        <a:rPr lang="en-GB" sz="1200" baseline="30000" dirty="0"/>
                        <a:t>th</a:t>
                      </a:r>
                      <a:r>
                        <a:rPr lang="en-GB" sz="1200" baseline="0" dirty="0"/>
                        <a:t> January  </a:t>
                      </a:r>
                      <a:r>
                        <a:rPr lang="en-GB" sz="1200" dirty="0"/>
                        <a:t> / 4:30pm</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59948782"/>
                  </a:ext>
                </a:extLst>
              </a:tr>
              <a:tr h="370840">
                <a:tc>
                  <a:txBody>
                    <a:bodyPr/>
                    <a:lstStyle/>
                    <a:p>
                      <a:r>
                        <a:rPr lang="en-GB" sz="1600" b="1" dirty="0"/>
                        <a:t>Chair</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5000"/>
                        <a:lumOff val="75000"/>
                      </a:schemeClr>
                    </a:solidFill>
                  </a:tcPr>
                </a:tc>
                <a:tc>
                  <a:txBody>
                    <a:bodyPr/>
                    <a:lstStyle/>
                    <a:p>
                      <a:r>
                        <a:rPr lang="en-GB" sz="1200" dirty="0"/>
                        <a:t>Gill Cashmore</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55497037"/>
                  </a:ext>
                </a:extLst>
              </a:tr>
              <a:tr h="370840">
                <a:tc>
                  <a:txBody>
                    <a:bodyPr/>
                    <a:lstStyle/>
                    <a:p>
                      <a:r>
                        <a:rPr lang="en-GB" sz="1600" b="1" dirty="0"/>
                        <a:t>Attendees</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5000"/>
                        <a:lumOff val="75000"/>
                      </a:schemeClr>
                    </a:solidFill>
                  </a:tcPr>
                </a:tc>
                <a:tc>
                  <a:txBody>
                    <a:bodyPr/>
                    <a:lstStyle/>
                    <a:p>
                      <a:r>
                        <a:rPr lang="en-GB" sz="1200" dirty="0"/>
                        <a:t>Dr Hagan, Helen Lamb, Sue McDonagh, Nancy Bunney, Beth O’Brien, Tom &amp; Chris Gardner, Colin Dobson , Sally Ji, &amp; Ron Buxton</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25438424"/>
                  </a:ext>
                </a:extLst>
              </a:tr>
              <a:tr h="370840">
                <a:tc>
                  <a:txBody>
                    <a:bodyPr/>
                    <a:lstStyle/>
                    <a:p>
                      <a:r>
                        <a:rPr lang="en-GB" sz="1600" b="1" dirty="0"/>
                        <a:t>Visitors</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5000"/>
                        <a:lumOff val="75000"/>
                      </a:schemeClr>
                    </a:solidFill>
                  </a:tcPr>
                </a:tc>
                <a:tc>
                  <a:txBody>
                    <a:bodyPr/>
                    <a:lstStyle/>
                    <a:p>
                      <a:endParaRPr lang="en-GB" sz="14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50966863"/>
                  </a:ext>
                </a:extLst>
              </a:tr>
              <a:tr h="370840">
                <a:tc>
                  <a:txBody>
                    <a:bodyPr/>
                    <a:lstStyle/>
                    <a:p>
                      <a:r>
                        <a:rPr lang="en-GB" sz="1600" b="1" dirty="0"/>
                        <a:t>Apologies</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5000"/>
                        <a:lumOff val="75000"/>
                      </a:schemeClr>
                    </a:solidFill>
                  </a:tcPr>
                </a:tc>
                <a:tc>
                  <a:txBody>
                    <a:bodyPr/>
                    <a:lstStyle/>
                    <a:p>
                      <a:endParaRPr lang="en-GB" sz="12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41323816"/>
                  </a:ext>
                </a:extLst>
              </a:tr>
            </a:tbl>
          </a:graphicData>
        </a:graphic>
      </p:graphicFrame>
      <p:sp>
        <p:nvSpPr>
          <p:cNvPr id="8" name="TextBox 7">
            <a:extLst>
              <a:ext uri="{FF2B5EF4-FFF2-40B4-BE49-F238E27FC236}">
                <a16:creationId xmlns:a16="http://schemas.microsoft.com/office/drawing/2014/main" id="{360C353C-57EB-624E-0181-7888C5BE7034}"/>
              </a:ext>
            </a:extLst>
          </p:cNvPr>
          <p:cNvSpPr txBox="1"/>
          <p:nvPr/>
        </p:nvSpPr>
        <p:spPr>
          <a:xfrm>
            <a:off x="351546" y="2888177"/>
            <a:ext cx="11087470" cy="338554"/>
          </a:xfrm>
          <a:prstGeom prst="rect">
            <a:avLst/>
          </a:prstGeom>
          <a:noFill/>
          <a:ln>
            <a:solidFill>
              <a:schemeClr val="accent1">
                <a:shade val="15000"/>
              </a:schemeClr>
            </a:solidFill>
          </a:ln>
        </p:spPr>
        <p:txBody>
          <a:bodyPr wrap="square" rtlCol="0">
            <a:spAutoFit/>
          </a:bodyPr>
          <a:lstStyle/>
          <a:p>
            <a:pPr marL="285750" indent="-285750">
              <a:buFont typeface="Courier New" panose="02070309020205020404" pitchFamily="49" charset="0"/>
              <a:buChar char="o"/>
            </a:pPr>
            <a:r>
              <a:rPr lang="en-GB" sz="1600" dirty="0"/>
              <a:t>Minutes from last meeting agreed by all present.</a:t>
            </a:r>
          </a:p>
        </p:txBody>
      </p:sp>
      <p:graphicFrame>
        <p:nvGraphicFramePr>
          <p:cNvPr id="12" name="Table 11">
            <a:extLst>
              <a:ext uri="{FF2B5EF4-FFF2-40B4-BE49-F238E27FC236}">
                <a16:creationId xmlns:a16="http://schemas.microsoft.com/office/drawing/2014/main" id="{12CFA2A0-2E50-D472-291C-7A3FFB958E90}"/>
              </a:ext>
            </a:extLst>
          </p:cNvPr>
          <p:cNvGraphicFramePr>
            <a:graphicFrameLocks noGrp="1"/>
          </p:cNvGraphicFramePr>
          <p:nvPr>
            <p:extLst>
              <p:ext uri="{D42A27DB-BD31-4B8C-83A1-F6EECF244321}">
                <p14:modId xmlns:p14="http://schemas.microsoft.com/office/powerpoint/2010/main" val="709416071"/>
              </p:ext>
            </p:extLst>
          </p:nvPr>
        </p:nvGraphicFramePr>
        <p:xfrm>
          <a:off x="358905" y="3226731"/>
          <a:ext cx="11131582" cy="3489960"/>
        </p:xfrm>
        <a:graphic>
          <a:graphicData uri="http://schemas.openxmlformats.org/drawingml/2006/table">
            <a:tbl>
              <a:tblPr firstRow="1" bandRow="1">
                <a:tableStyleId>{5940675A-B579-460E-94D1-54222C63F5DA}</a:tableStyleId>
              </a:tblPr>
              <a:tblGrid>
                <a:gridCol w="498793">
                  <a:extLst>
                    <a:ext uri="{9D8B030D-6E8A-4147-A177-3AD203B41FA5}">
                      <a16:colId xmlns:a16="http://schemas.microsoft.com/office/drawing/2014/main" val="55564390"/>
                    </a:ext>
                  </a:extLst>
                </a:gridCol>
                <a:gridCol w="4402505">
                  <a:extLst>
                    <a:ext uri="{9D8B030D-6E8A-4147-A177-3AD203B41FA5}">
                      <a16:colId xmlns:a16="http://schemas.microsoft.com/office/drawing/2014/main" val="920615995"/>
                    </a:ext>
                  </a:extLst>
                </a:gridCol>
                <a:gridCol w="2941091">
                  <a:extLst>
                    <a:ext uri="{9D8B030D-6E8A-4147-A177-3AD203B41FA5}">
                      <a16:colId xmlns:a16="http://schemas.microsoft.com/office/drawing/2014/main" val="3687653078"/>
                    </a:ext>
                  </a:extLst>
                </a:gridCol>
                <a:gridCol w="1461412">
                  <a:extLst>
                    <a:ext uri="{9D8B030D-6E8A-4147-A177-3AD203B41FA5}">
                      <a16:colId xmlns:a16="http://schemas.microsoft.com/office/drawing/2014/main" val="4123329270"/>
                    </a:ext>
                  </a:extLst>
                </a:gridCol>
                <a:gridCol w="1827781">
                  <a:extLst>
                    <a:ext uri="{9D8B030D-6E8A-4147-A177-3AD203B41FA5}">
                      <a16:colId xmlns:a16="http://schemas.microsoft.com/office/drawing/2014/main" val="2995666120"/>
                    </a:ext>
                  </a:extLst>
                </a:gridCol>
              </a:tblGrid>
              <a:tr h="370840">
                <a:tc gridSpan="2">
                  <a:txBody>
                    <a:bodyPr/>
                    <a:lstStyle/>
                    <a:p>
                      <a:r>
                        <a:rPr lang="en-GB" sz="1600" b="1" dirty="0"/>
                        <a:t>Discussion Number and points raised</a:t>
                      </a:r>
                    </a:p>
                  </a:txBody>
                  <a:tcPr>
                    <a:solidFill>
                      <a:schemeClr val="bg2">
                        <a:lumMod val="90000"/>
                      </a:schemeClr>
                    </a:solidFill>
                  </a:tcPr>
                </a:tc>
                <a:tc hMerge="1">
                  <a:txBody>
                    <a:bodyPr/>
                    <a:lstStyle/>
                    <a:p>
                      <a:endParaRPr dirty="0"/>
                    </a:p>
                  </a:txBody>
                  <a:tcPr>
                    <a:solidFill>
                      <a:schemeClr val="bg2">
                        <a:lumMod val="90000"/>
                      </a:schemeClr>
                    </a:solidFill>
                  </a:tcPr>
                </a:tc>
                <a:tc>
                  <a:txBody>
                    <a:bodyPr/>
                    <a:lstStyle/>
                    <a:p>
                      <a:r>
                        <a:rPr lang="en-GB" sz="1600" b="1" dirty="0"/>
                        <a:t>Action</a:t>
                      </a:r>
                      <a:endParaRPr lang="en-GB" b="1" dirty="0"/>
                    </a:p>
                  </a:txBody>
                  <a:tcPr>
                    <a:solidFill>
                      <a:schemeClr val="bg2">
                        <a:lumMod val="90000"/>
                      </a:schemeClr>
                    </a:solidFill>
                  </a:tcPr>
                </a:tc>
                <a:tc>
                  <a:txBody>
                    <a:bodyPr/>
                    <a:lstStyle/>
                    <a:p>
                      <a:r>
                        <a:rPr lang="en-GB" sz="1600" b="1" dirty="0"/>
                        <a:t>By Whom</a:t>
                      </a:r>
                    </a:p>
                  </a:txBody>
                  <a:tcPr>
                    <a:solidFill>
                      <a:schemeClr val="bg2">
                        <a:lumMod val="90000"/>
                      </a:schemeClr>
                    </a:solidFill>
                  </a:tcPr>
                </a:tc>
                <a:tc>
                  <a:txBody>
                    <a:bodyPr/>
                    <a:lstStyle/>
                    <a:p>
                      <a:r>
                        <a:rPr lang="en-GB" sz="1600" b="1" dirty="0"/>
                        <a:t>Date </a:t>
                      </a:r>
                    </a:p>
                  </a:txBody>
                  <a:tcPr>
                    <a:solidFill>
                      <a:schemeClr val="bg2">
                        <a:lumMod val="90000"/>
                      </a:schemeClr>
                    </a:solidFill>
                  </a:tcPr>
                </a:tc>
                <a:extLst>
                  <a:ext uri="{0D108BD9-81ED-4DB2-BD59-A6C34878D82A}">
                    <a16:rowId xmlns:a16="http://schemas.microsoft.com/office/drawing/2014/main" val="3039630523"/>
                  </a:ext>
                </a:extLst>
              </a:tr>
              <a:tr h="370840">
                <a:tc gridSpan="5">
                  <a:txBody>
                    <a:bodyPr/>
                    <a:lstStyle/>
                    <a:p>
                      <a:r>
                        <a:rPr lang="en-GB" sz="1600" b="1" u="sng" dirty="0"/>
                        <a:t>1. Points raised from Last Minutes 23.10.2024</a:t>
                      </a:r>
                    </a:p>
                  </a:txBody>
                  <a:tcPr>
                    <a:solidFill>
                      <a:schemeClr val="tx2">
                        <a:lumMod val="25000"/>
                        <a:lumOff val="7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b="1" dirty="0"/>
                    </a:p>
                  </a:txBody>
                  <a:tcPr>
                    <a:solidFill>
                      <a:schemeClr val="tx2">
                        <a:lumMod val="25000"/>
                        <a:lumOff val="75000"/>
                      </a:schemeClr>
                    </a:solidFill>
                  </a:tcPr>
                </a:tc>
                <a:extLst>
                  <a:ext uri="{0D108BD9-81ED-4DB2-BD59-A6C34878D82A}">
                    <a16:rowId xmlns:a16="http://schemas.microsoft.com/office/drawing/2014/main" val="1034938142"/>
                  </a:ext>
                </a:extLst>
              </a:tr>
              <a:tr h="370840">
                <a:tc>
                  <a:txBody>
                    <a:bodyPr/>
                    <a:lstStyle/>
                    <a:p>
                      <a:r>
                        <a:rPr lang="en-GB" sz="1600" dirty="0"/>
                        <a:t>1.1</a:t>
                      </a:r>
                    </a:p>
                  </a:txBody>
                  <a:tcPr/>
                </a:tc>
                <a:tc>
                  <a:txBody>
                    <a:bodyPr/>
                    <a:lstStyle/>
                    <a:p>
                      <a:pPr marL="285750" indent="-285750">
                        <a:buFont typeface="Courier New" panose="02070309020205020404" pitchFamily="49" charset="0"/>
                        <a:buChar char="o"/>
                      </a:pPr>
                      <a:r>
                        <a:rPr lang="en-GB" sz="1200" dirty="0"/>
                        <a:t>Internet champion – GC raised that it was not as expected, just a drop-in session.</a:t>
                      </a:r>
                    </a:p>
                    <a:p>
                      <a:pPr marL="742950" lvl="1" indent="-285750">
                        <a:buFont typeface="Courier New" panose="02070309020205020404" pitchFamily="49" charset="0"/>
                        <a:buChar char="o"/>
                      </a:pPr>
                      <a:r>
                        <a:rPr lang="en-GB" sz="1200" dirty="0"/>
                        <a:t>HL explained that they were a drop-in centre for people to call in with issues they may have with the Internet or accessing the GP services online.</a:t>
                      </a:r>
                    </a:p>
                  </a:txBody>
                  <a:tcPr/>
                </a:tc>
                <a:tc>
                  <a:txBody>
                    <a:bodyPr/>
                    <a:lstStyle/>
                    <a:p>
                      <a:pPr marL="285750" indent="-285750">
                        <a:buFont typeface="Wingdings" panose="05000000000000000000" pitchFamily="2" charset="2"/>
                        <a:buChar char="§"/>
                      </a:pPr>
                      <a:r>
                        <a:rPr lang="en-GB" sz="1200" dirty="0"/>
                        <a:t>Follow up with time and dates of future sessions.</a:t>
                      </a:r>
                    </a:p>
                  </a:txBody>
                  <a:tcPr/>
                </a:tc>
                <a:tc>
                  <a:txBody>
                    <a:bodyPr/>
                    <a:lstStyle/>
                    <a:p>
                      <a:r>
                        <a:rPr lang="en-GB" sz="1200" dirty="0"/>
                        <a:t>G Cashmore</a:t>
                      </a:r>
                    </a:p>
                    <a:p>
                      <a:endParaRPr lang="en-GB" sz="1200" dirty="0"/>
                    </a:p>
                  </a:txBody>
                  <a:tcPr/>
                </a:tc>
                <a:tc>
                  <a:txBody>
                    <a:bodyPr/>
                    <a:lstStyle/>
                    <a:p>
                      <a:r>
                        <a:rPr lang="en-GB" sz="1200" dirty="0"/>
                        <a:t>Ongoing</a:t>
                      </a:r>
                    </a:p>
                    <a:p>
                      <a:endParaRPr lang="en-GB" sz="1200" dirty="0"/>
                    </a:p>
                  </a:txBody>
                  <a:tcPr/>
                </a:tc>
                <a:extLst>
                  <a:ext uri="{0D108BD9-81ED-4DB2-BD59-A6C34878D82A}">
                    <a16:rowId xmlns:a16="http://schemas.microsoft.com/office/drawing/2014/main" val="3719493076"/>
                  </a:ext>
                </a:extLst>
              </a:tr>
              <a:tr h="370840">
                <a:tc gridSpan="5">
                  <a:txBody>
                    <a:bodyPr/>
                    <a:lstStyle/>
                    <a:p>
                      <a:r>
                        <a:rPr lang="en-GB" sz="1600" b="1" u="sng" dirty="0"/>
                        <a:t>2. Covid and Flu vaccine take-up</a:t>
                      </a:r>
                    </a:p>
                  </a:txBody>
                  <a:tcPr>
                    <a:solidFill>
                      <a:schemeClr val="tx2">
                        <a:lumMod val="25000"/>
                        <a:lumOff val="75000"/>
                      </a:schemeClr>
                    </a:solidFill>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268923257"/>
                  </a:ext>
                </a:extLst>
              </a:tr>
              <a:tr h="370840">
                <a:tc>
                  <a:txBody>
                    <a:bodyPr/>
                    <a:lstStyle/>
                    <a:p>
                      <a:r>
                        <a:rPr lang="en-GB" sz="1600" dirty="0"/>
                        <a:t>2.1</a:t>
                      </a:r>
                    </a:p>
                  </a:txBody>
                  <a:tcPr/>
                </a:tc>
                <a:tc>
                  <a:txBody>
                    <a:bodyPr/>
                    <a:lstStyle/>
                    <a:p>
                      <a:pPr marL="285750" indent="-285750">
                        <a:buFont typeface="Courier New" panose="02070309020205020404" pitchFamily="49" charset="0"/>
                        <a:buChar char="o"/>
                      </a:pPr>
                      <a:r>
                        <a:rPr lang="en-GB" sz="1200" dirty="0"/>
                        <a:t>GC asked how well the practice did with these.</a:t>
                      </a:r>
                    </a:p>
                    <a:p>
                      <a:pPr marL="285750" indent="-285750">
                        <a:buFont typeface="Courier New" panose="02070309020205020404" pitchFamily="49" charset="0"/>
                        <a:buChar char="o"/>
                      </a:pPr>
                      <a:r>
                        <a:rPr lang="en-GB" sz="1200" dirty="0"/>
                        <a:t>HL replied that the statistics showed that Scott Road administered Flu vaccines to 2104 patients with the Over 65’s uptake being 89.7% (Nat Av = 71%) and the Under 65’s uptake being 69.4% (Nat Av = 36%.</a:t>
                      </a:r>
                    </a:p>
                    <a:p>
                      <a:pPr marL="285750" indent="-285750">
                        <a:buFont typeface="Courier New" panose="02070309020205020404" pitchFamily="49" charset="0"/>
                        <a:buChar char="o"/>
                      </a:pPr>
                      <a:r>
                        <a:rPr lang="en-GB" sz="1200" dirty="0"/>
                        <a:t>2022 Covid vaccines were administered over all eligible cohorts.</a:t>
                      </a:r>
                    </a:p>
                  </a:txBody>
                  <a:tcPr/>
                </a:tc>
                <a:tc>
                  <a:txBody>
                    <a:bodyPr/>
                    <a:lstStyle/>
                    <a:p>
                      <a:pPr marL="285750" indent="-285750">
                        <a:buFont typeface="Wingdings" panose="05000000000000000000" pitchFamily="2" charset="2"/>
                        <a:buChar char="§"/>
                      </a:pPr>
                      <a:r>
                        <a:rPr lang="en-GB" sz="1200" dirty="0"/>
                        <a:t> Send out the full details on separate email.</a:t>
                      </a:r>
                    </a:p>
                  </a:txBody>
                  <a:tcPr/>
                </a:tc>
                <a:tc>
                  <a:txBody>
                    <a:bodyPr/>
                    <a:lstStyle/>
                    <a:p>
                      <a:r>
                        <a:rPr lang="en-GB" sz="1200" dirty="0"/>
                        <a:t>S. McDonagh</a:t>
                      </a:r>
                    </a:p>
                  </a:txBody>
                  <a:tcPr/>
                </a:tc>
                <a:tc>
                  <a:txBody>
                    <a:bodyPr/>
                    <a:lstStyle/>
                    <a:p>
                      <a:r>
                        <a:rPr lang="en-GB" sz="1200" dirty="0"/>
                        <a:t>17/01/2025</a:t>
                      </a:r>
                    </a:p>
                  </a:txBody>
                  <a:tcPr/>
                </a:tc>
                <a:extLst>
                  <a:ext uri="{0D108BD9-81ED-4DB2-BD59-A6C34878D82A}">
                    <a16:rowId xmlns:a16="http://schemas.microsoft.com/office/drawing/2014/main" val="2371569748"/>
                  </a:ext>
                </a:extLst>
              </a:tr>
            </a:tbl>
          </a:graphicData>
        </a:graphic>
      </p:graphicFrame>
    </p:spTree>
    <p:extLst>
      <p:ext uri="{BB962C8B-B14F-4D97-AF65-F5344CB8AC3E}">
        <p14:creationId xmlns:p14="http://schemas.microsoft.com/office/powerpoint/2010/main" val="376091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12CFA2A0-2E50-D472-291C-7A3FFB958E90}"/>
              </a:ext>
            </a:extLst>
          </p:cNvPr>
          <p:cNvGraphicFramePr>
            <a:graphicFrameLocks noGrp="1"/>
          </p:cNvGraphicFramePr>
          <p:nvPr>
            <p:extLst>
              <p:ext uri="{D42A27DB-BD31-4B8C-83A1-F6EECF244321}">
                <p14:modId xmlns:p14="http://schemas.microsoft.com/office/powerpoint/2010/main" val="906745568"/>
              </p:ext>
            </p:extLst>
          </p:nvPr>
        </p:nvGraphicFramePr>
        <p:xfrm>
          <a:off x="398200" y="926468"/>
          <a:ext cx="11156491" cy="5410200"/>
        </p:xfrm>
        <a:graphic>
          <a:graphicData uri="http://schemas.openxmlformats.org/drawingml/2006/table">
            <a:tbl>
              <a:tblPr firstRow="1" bandRow="1">
                <a:tableStyleId>{5940675A-B579-460E-94D1-54222C63F5DA}</a:tableStyleId>
              </a:tblPr>
              <a:tblGrid>
                <a:gridCol w="625213">
                  <a:extLst>
                    <a:ext uri="{9D8B030D-6E8A-4147-A177-3AD203B41FA5}">
                      <a16:colId xmlns:a16="http://schemas.microsoft.com/office/drawing/2014/main" val="55564390"/>
                    </a:ext>
                  </a:extLst>
                </a:gridCol>
                <a:gridCol w="4296732">
                  <a:extLst>
                    <a:ext uri="{9D8B030D-6E8A-4147-A177-3AD203B41FA5}">
                      <a16:colId xmlns:a16="http://schemas.microsoft.com/office/drawing/2014/main" val="920615995"/>
                    </a:ext>
                  </a:extLst>
                </a:gridCol>
                <a:gridCol w="2926080">
                  <a:extLst>
                    <a:ext uri="{9D8B030D-6E8A-4147-A177-3AD203B41FA5}">
                      <a16:colId xmlns:a16="http://schemas.microsoft.com/office/drawing/2014/main" val="3021987320"/>
                    </a:ext>
                  </a:extLst>
                </a:gridCol>
                <a:gridCol w="1479666">
                  <a:extLst>
                    <a:ext uri="{9D8B030D-6E8A-4147-A177-3AD203B41FA5}">
                      <a16:colId xmlns:a16="http://schemas.microsoft.com/office/drawing/2014/main" val="1317488480"/>
                    </a:ext>
                  </a:extLst>
                </a:gridCol>
                <a:gridCol w="1828800">
                  <a:extLst>
                    <a:ext uri="{9D8B030D-6E8A-4147-A177-3AD203B41FA5}">
                      <a16:colId xmlns:a16="http://schemas.microsoft.com/office/drawing/2014/main" val="2230711389"/>
                    </a:ext>
                  </a:extLst>
                </a:gridCol>
              </a:tblGrid>
              <a:tr h="370840">
                <a:tc gridSpan="5">
                  <a:txBody>
                    <a:bodyPr/>
                    <a:lstStyle/>
                    <a:p>
                      <a:r>
                        <a:rPr lang="en-GB" sz="1600" b="1" u="sng" dirty="0"/>
                        <a:t>3. Prescription requests – updated process</a:t>
                      </a:r>
                    </a:p>
                  </a:txBody>
                  <a:tcPr>
                    <a:solidFill>
                      <a:schemeClr val="tx2">
                        <a:lumMod val="25000"/>
                        <a:lumOff val="7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34938142"/>
                  </a:ext>
                </a:extLst>
              </a:tr>
              <a:tr h="370840">
                <a:tc>
                  <a:txBody>
                    <a:bodyPr/>
                    <a:lstStyle/>
                    <a:p>
                      <a:r>
                        <a:rPr lang="en-GB" sz="1600" dirty="0"/>
                        <a:t>3.1</a:t>
                      </a:r>
                    </a:p>
                  </a:txBody>
                  <a:tcPr/>
                </a:tc>
                <a:tc>
                  <a:txBody>
                    <a:bodyPr/>
                    <a:lstStyle/>
                    <a:p>
                      <a:pPr marL="285750" indent="-285750">
                        <a:buFont typeface="Courier New" panose="02070309020205020404" pitchFamily="49" charset="0"/>
                        <a:buChar char="o"/>
                      </a:pPr>
                      <a:r>
                        <a:rPr lang="en-GB" sz="1200" dirty="0"/>
                        <a:t>It was stated that the prescriptions process will be changing from the Online system, emails and paper, to the Online APP, so emails and paper requests will be stopping and only the App will be used. HL asked how if the PPG could help with ideas of getting this information out.</a:t>
                      </a:r>
                    </a:p>
                    <a:p>
                      <a:pPr marL="285750" indent="-285750">
                        <a:buFont typeface="Courier New" panose="02070309020205020404" pitchFamily="49" charset="0"/>
                        <a:buChar char="o"/>
                      </a:pPr>
                      <a:r>
                        <a:rPr lang="en-GB" sz="1200" dirty="0"/>
                        <a:t>The question was asked ‘what happens with emergency prescription requests’ – NB answered that Emergency prescriptions go directly to the Pharmacy team to determine if they are urgent, a phone call by the patient if it is an emergency is still the best way.</a:t>
                      </a:r>
                    </a:p>
                    <a:p>
                      <a:pPr marL="285750" indent="-285750">
                        <a:buFont typeface="Courier New" panose="02070309020205020404" pitchFamily="49" charset="0"/>
                        <a:buChar char="o"/>
                      </a:pPr>
                      <a:r>
                        <a:rPr lang="en-GB" sz="1200" dirty="0"/>
                        <a:t>It was stated by DR Hagan that the Pharmacy team do a lot to synchronise the medicine due dates with individual patients. </a:t>
                      </a:r>
                    </a:p>
                  </a:txBody>
                  <a:tcPr/>
                </a:tc>
                <a:tc>
                  <a:txBody>
                    <a:bodyPr/>
                    <a:lstStyle/>
                    <a:p>
                      <a:pPr marL="285750" indent="-285750">
                        <a:buFont typeface="Courier New" panose="02070309020205020404" pitchFamily="49" charset="0"/>
                        <a:buChar char="o"/>
                      </a:pPr>
                      <a:r>
                        <a:rPr lang="en-GB" sz="1200" dirty="0"/>
                        <a:t>Try and come up with ideas of how to communicate to ALL patients the new system of requesting prescriptions.</a:t>
                      </a:r>
                    </a:p>
                  </a:txBody>
                  <a:tcPr/>
                </a:tc>
                <a:tc>
                  <a:txBody>
                    <a:bodyPr/>
                    <a:lstStyle/>
                    <a:p>
                      <a:pPr marL="285750" indent="-285750">
                        <a:buFont typeface="Courier New" panose="02070309020205020404" pitchFamily="49" charset="0"/>
                        <a:buChar char="o"/>
                      </a:pPr>
                      <a:r>
                        <a:rPr lang="en-GB" sz="1200" dirty="0"/>
                        <a:t>PPG group</a:t>
                      </a:r>
                    </a:p>
                  </a:txBody>
                  <a:tcPr/>
                </a:tc>
                <a:tc>
                  <a:txBody>
                    <a:bodyPr/>
                    <a:lstStyle/>
                    <a:p>
                      <a:pPr marL="0" indent="0">
                        <a:buFont typeface="Courier New" panose="02070309020205020404" pitchFamily="49" charset="0"/>
                        <a:buNone/>
                      </a:pPr>
                      <a:r>
                        <a:rPr lang="en-GB" sz="1200" dirty="0"/>
                        <a:t>Next meeting</a:t>
                      </a:r>
                    </a:p>
                  </a:txBody>
                  <a:tcPr/>
                </a:tc>
                <a:extLst>
                  <a:ext uri="{0D108BD9-81ED-4DB2-BD59-A6C34878D82A}">
                    <a16:rowId xmlns:a16="http://schemas.microsoft.com/office/drawing/2014/main" val="3719493076"/>
                  </a:ext>
                </a:extLst>
              </a:tr>
              <a:tr h="370840">
                <a:tc gridSpan="5">
                  <a:txBody>
                    <a:bodyPr/>
                    <a:lstStyle/>
                    <a:p>
                      <a:r>
                        <a:rPr lang="en-GB" sz="1600" b="1" u="sng" dirty="0"/>
                        <a:t>4. NHS App &amp; changes introduced by NHSE – Impacts on patients and practice.</a:t>
                      </a:r>
                    </a:p>
                  </a:txBody>
                  <a:tcPr>
                    <a:solidFill>
                      <a:schemeClr val="tx2">
                        <a:lumMod val="25000"/>
                        <a:lumOff val="75000"/>
                      </a:schemeClr>
                    </a:solidFill>
                  </a:tcPr>
                </a:tc>
                <a:tc hMerge="1">
                  <a:txBody>
                    <a:bodyPr/>
                    <a:lstStyle/>
                    <a:p>
                      <a:endParaRPr lang="en-GB" dirty="0"/>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68923257"/>
                  </a:ext>
                </a:extLst>
              </a:tr>
              <a:tr h="370840">
                <a:tc>
                  <a:txBody>
                    <a:bodyPr/>
                    <a:lstStyle/>
                    <a:p>
                      <a:r>
                        <a:rPr lang="en-GB" sz="1600" dirty="0"/>
                        <a:t>4.1</a:t>
                      </a:r>
                    </a:p>
                  </a:txBody>
                  <a:tcPr/>
                </a:tc>
                <a:tc>
                  <a:txBody>
                    <a:bodyPr/>
                    <a:lstStyle/>
                    <a:p>
                      <a:pPr marL="285750" indent="-285750">
                        <a:buFont typeface="Courier New" panose="02070309020205020404" pitchFamily="49" charset="0"/>
                        <a:buChar char="o"/>
                      </a:pPr>
                      <a:r>
                        <a:rPr lang="en-GB" sz="1200" dirty="0"/>
                        <a:t>It was stated that the NHSE is the governments latest Initiative,. and that Scott Rd found out about it at the same time as everyone else. The All Over IT drop-In sessions are on a Weds &amp; Friday run between the NYC &amp; PCN. It was stated that patients have always struggled with this, but it was felt that the changes were generally good.</a:t>
                      </a:r>
                    </a:p>
                  </a:txBody>
                  <a:tcPr/>
                </a:tc>
                <a:tc>
                  <a:txBody>
                    <a:bodyPr/>
                    <a:lstStyle/>
                    <a:p>
                      <a:pPr marL="285750" indent="-285750">
                        <a:buFont typeface="Courier New" panose="02070309020205020404" pitchFamily="49" charset="0"/>
                        <a:buChar char="o"/>
                      </a:pPr>
                      <a:r>
                        <a:rPr lang="en-GB" sz="1200" dirty="0"/>
                        <a:t>Possibility of displaying the information on the screen in the waiting room.</a:t>
                      </a:r>
                    </a:p>
                  </a:txBody>
                  <a:tcPr/>
                </a:tc>
                <a:tc>
                  <a:txBody>
                    <a:bodyPr/>
                    <a:lstStyle/>
                    <a:p>
                      <a:pPr marL="285750" indent="-285750">
                        <a:buFont typeface="Arial" panose="020B0604020202020204" pitchFamily="34" charset="0"/>
                        <a:buChar char="•"/>
                      </a:pPr>
                      <a:r>
                        <a:rPr lang="en-GB" sz="1200" dirty="0"/>
                        <a:t>H. Lamb, S. McDonagh, N. Bunny, Dr Hagan.</a:t>
                      </a:r>
                    </a:p>
                  </a:txBody>
                  <a:tcPr/>
                </a:tc>
                <a:tc>
                  <a:txBody>
                    <a:bodyPr/>
                    <a:lstStyle/>
                    <a:p>
                      <a:r>
                        <a:rPr lang="en-GB" sz="1200" dirty="0"/>
                        <a:t>Next meeting</a:t>
                      </a:r>
                    </a:p>
                  </a:txBody>
                  <a:tcPr/>
                </a:tc>
                <a:extLst>
                  <a:ext uri="{0D108BD9-81ED-4DB2-BD59-A6C34878D82A}">
                    <a16:rowId xmlns:a16="http://schemas.microsoft.com/office/drawing/2014/main" val="2371569748"/>
                  </a:ext>
                </a:extLst>
              </a:tr>
              <a:tr h="370840">
                <a:tc gridSpan="5">
                  <a:txBody>
                    <a:bodyPr/>
                    <a:lstStyle/>
                    <a:p>
                      <a:r>
                        <a:rPr lang="en-GB" sz="1600" b="1" u="sng" dirty="0"/>
                        <a:t>5. Practice Leadership changes.</a:t>
                      </a:r>
                    </a:p>
                  </a:txBody>
                  <a:tcPr>
                    <a:solidFill>
                      <a:schemeClr val="tx2">
                        <a:lumMod val="25000"/>
                        <a:lumOff val="75000"/>
                      </a:schemeClr>
                    </a:solidFill>
                  </a:tcPr>
                </a:tc>
                <a:tc hMerge="1">
                  <a:txBody>
                    <a:bodyPr/>
                    <a:lstStyle/>
                    <a:p>
                      <a:endParaRPr lang="en-GB" dirty="0"/>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097280237"/>
                  </a:ext>
                </a:extLst>
              </a:tr>
              <a:tr h="370840">
                <a:tc>
                  <a:txBody>
                    <a:bodyPr/>
                    <a:lstStyle/>
                    <a:p>
                      <a:r>
                        <a:rPr lang="en-GB" sz="1600" dirty="0"/>
                        <a:t>5.1</a:t>
                      </a:r>
                    </a:p>
                  </a:txBody>
                  <a:tcPr/>
                </a:tc>
                <a:tc>
                  <a:txBody>
                    <a:bodyPr/>
                    <a:lstStyle/>
                    <a:p>
                      <a:pPr marL="285750" indent="-285750">
                        <a:buFont typeface="Courier New" panose="02070309020205020404" pitchFamily="49" charset="0"/>
                        <a:buChar char="o"/>
                      </a:pPr>
                      <a:r>
                        <a:rPr lang="en-GB" sz="1200" dirty="0"/>
                        <a:t>It was stated that Mary </a:t>
                      </a:r>
                      <a:r>
                        <a:rPr lang="en-GB" sz="1200" dirty="0" err="1"/>
                        <a:t>Clatworthy</a:t>
                      </a:r>
                      <a:r>
                        <a:rPr lang="en-GB" sz="1200" dirty="0"/>
                        <a:t> will be retiring in April this year after 20 years at Scott Rd.</a:t>
                      </a:r>
                    </a:p>
                  </a:txBody>
                  <a:tcPr/>
                </a:tc>
                <a:tc>
                  <a:txBody>
                    <a:bodyPr/>
                    <a:lstStyle/>
                    <a:p>
                      <a:pPr marL="285750" indent="-285750">
                        <a:buFont typeface="Courier New" panose="02070309020205020404" pitchFamily="49" charset="0"/>
                        <a:buChar char="o"/>
                      </a:pPr>
                      <a:r>
                        <a:rPr lang="en-GB" sz="1200" dirty="0"/>
                        <a:t>Recruiting for replacement in the future?</a:t>
                      </a:r>
                    </a:p>
                  </a:txBody>
                  <a:tcPr/>
                </a:tc>
                <a:tc>
                  <a:txBody>
                    <a:bodyPr/>
                    <a:lstStyle/>
                    <a:p>
                      <a:pPr marL="171450" indent="-171450">
                        <a:buFont typeface="Wingdings" panose="05000000000000000000" pitchFamily="2" charset="2"/>
                        <a:buChar char="§"/>
                      </a:pPr>
                      <a:r>
                        <a:rPr lang="en-GB" sz="1200" dirty="0"/>
                        <a:t>Scott Rd practice leaders to decide</a:t>
                      </a:r>
                    </a:p>
                  </a:txBody>
                  <a:tcPr/>
                </a:tc>
                <a:tc>
                  <a:txBody>
                    <a:bodyPr/>
                    <a:lstStyle/>
                    <a:p>
                      <a:endParaRPr lang="en-GB" sz="1200" dirty="0"/>
                    </a:p>
                  </a:txBody>
                  <a:tcPr/>
                </a:tc>
                <a:extLst>
                  <a:ext uri="{0D108BD9-81ED-4DB2-BD59-A6C34878D82A}">
                    <a16:rowId xmlns:a16="http://schemas.microsoft.com/office/drawing/2014/main" val="998898527"/>
                  </a:ext>
                </a:extLst>
              </a:tr>
            </a:tbl>
          </a:graphicData>
        </a:graphic>
      </p:graphicFrame>
      <p:graphicFrame>
        <p:nvGraphicFramePr>
          <p:cNvPr id="3" name="Table 2">
            <a:extLst>
              <a:ext uri="{FF2B5EF4-FFF2-40B4-BE49-F238E27FC236}">
                <a16:creationId xmlns:a16="http://schemas.microsoft.com/office/drawing/2014/main" id="{62053AEC-BCD6-6D09-287F-B6944AD1448C}"/>
              </a:ext>
            </a:extLst>
          </p:cNvPr>
          <p:cNvGraphicFramePr>
            <a:graphicFrameLocks noGrp="1"/>
          </p:cNvGraphicFramePr>
          <p:nvPr>
            <p:extLst>
              <p:ext uri="{D42A27DB-BD31-4B8C-83A1-F6EECF244321}">
                <p14:modId xmlns:p14="http://schemas.microsoft.com/office/powerpoint/2010/main" val="642785315"/>
              </p:ext>
            </p:extLst>
          </p:nvPr>
        </p:nvGraphicFramePr>
        <p:xfrm>
          <a:off x="398199" y="556653"/>
          <a:ext cx="11156491" cy="370840"/>
        </p:xfrm>
        <a:graphic>
          <a:graphicData uri="http://schemas.openxmlformats.org/drawingml/2006/table">
            <a:tbl>
              <a:tblPr firstRow="1" bandRow="1">
                <a:tableStyleId>{5940675A-B579-460E-94D1-54222C63F5DA}</a:tableStyleId>
              </a:tblPr>
              <a:tblGrid>
                <a:gridCol w="4912266">
                  <a:extLst>
                    <a:ext uri="{9D8B030D-6E8A-4147-A177-3AD203B41FA5}">
                      <a16:colId xmlns:a16="http://schemas.microsoft.com/office/drawing/2014/main" val="1733927796"/>
                    </a:ext>
                  </a:extLst>
                </a:gridCol>
                <a:gridCol w="2947672">
                  <a:extLst>
                    <a:ext uri="{9D8B030D-6E8A-4147-A177-3AD203B41FA5}">
                      <a16:colId xmlns:a16="http://schemas.microsoft.com/office/drawing/2014/main" val="3745697766"/>
                    </a:ext>
                  </a:extLst>
                </a:gridCol>
                <a:gridCol w="1464682">
                  <a:extLst>
                    <a:ext uri="{9D8B030D-6E8A-4147-A177-3AD203B41FA5}">
                      <a16:colId xmlns:a16="http://schemas.microsoft.com/office/drawing/2014/main" val="1101079393"/>
                    </a:ext>
                  </a:extLst>
                </a:gridCol>
                <a:gridCol w="1831871">
                  <a:extLst>
                    <a:ext uri="{9D8B030D-6E8A-4147-A177-3AD203B41FA5}">
                      <a16:colId xmlns:a16="http://schemas.microsoft.com/office/drawing/2014/main" val="486185505"/>
                    </a:ext>
                  </a:extLst>
                </a:gridCol>
              </a:tblGrid>
              <a:tr h="370840">
                <a:tc>
                  <a:txBody>
                    <a:bodyPr/>
                    <a:lstStyle/>
                    <a:p>
                      <a:r>
                        <a:rPr lang="en-GB" sz="1600" b="1" dirty="0"/>
                        <a:t>Discussion Number and points raised</a:t>
                      </a:r>
                    </a:p>
                  </a:txBody>
                  <a:tcPr>
                    <a:solidFill>
                      <a:schemeClr val="bg2">
                        <a:lumMod val="90000"/>
                      </a:schemeClr>
                    </a:solidFill>
                  </a:tcPr>
                </a:tc>
                <a:tc>
                  <a:txBody>
                    <a:bodyPr/>
                    <a:lstStyle/>
                    <a:p>
                      <a:r>
                        <a:rPr lang="en-GB" sz="1600" b="1" dirty="0"/>
                        <a:t>Action</a:t>
                      </a:r>
                      <a:endParaRPr lang="en-GB" b="1" dirty="0"/>
                    </a:p>
                  </a:txBody>
                  <a:tcPr>
                    <a:solidFill>
                      <a:schemeClr val="bg2">
                        <a:lumMod val="90000"/>
                      </a:schemeClr>
                    </a:solidFill>
                  </a:tcPr>
                </a:tc>
                <a:tc>
                  <a:txBody>
                    <a:bodyPr/>
                    <a:lstStyle/>
                    <a:p>
                      <a:r>
                        <a:rPr lang="en-GB" sz="1600" b="1" dirty="0"/>
                        <a:t>By Whom</a:t>
                      </a:r>
                    </a:p>
                  </a:txBody>
                  <a:tcPr>
                    <a:solidFill>
                      <a:schemeClr val="bg2">
                        <a:lumMod val="90000"/>
                      </a:schemeClr>
                    </a:solidFill>
                  </a:tcPr>
                </a:tc>
                <a:tc>
                  <a:txBody>
                    <a:bodyPr/>
                    <a:lstStyle/>
                    <a:p>
                      <a:r>
                        <a:rPr lang="en-GB" sz="1600" b="1" dirty="0"/>
                        <a:t>Date </a:t>
                      </a:r>
                    </a:p>
                  </a:txBody>
                  <a:tcPr>
                    <a:solidFill>
                      <a:schemeClr val="bg2">
                        <a:lumMod val="90000"/>
                      </a:schemeClr>
                    </a:solidFill>
                  </a:tcPr>
                </a:tc>
                <a:extLst>
                  <a:ext uri="{0D108BD9-81ED-4DB2-BD59-A6C34878D82A}">
                    <a16:rowId xmlns:a16="http://schemas.microsoft.com/office/drawing/2014/main" val="913527319"/>
                  </a:ext>
                </a:extLst>
              </a:tr>
            </a:tbl>
          </a:graphicData>
        </a:graphic>
      </p:graphicFrame>
    </p:spTree>
    <p:extLst>
      <p:ext uri="{BB962C8B-B14F-4D97-AF65-F5344CB8AC3E}">
        <p14:creationId xmlns:p14="http://schemas.microsoft.com/office/powerpoint/2010/main" val="3303062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A25E8682-2047-97C9-6C98-D59F28278BBE}"/>
              </a:ext>
            </a:extLst>
          </p:cNvPr>
          <p:cNvGraphicFramePr>
            <a:graphicFrameLocks noGrp="1"/>
          </p:cNvGraphicFramePr>
          <p:nvPr>
            <p:ph idx="1"/>
            <p:extLst>
              <p:ext uri="{D42A27DB-BD31-4B8C-83A1-F6EECF244321}">
                <p14:modId xmlns:p14="http://schemas.microsoft.com/office/powerpoint/2010/main" val="2396948560"/>
              </p:ext>
            </p:extLst>
          </p:nvPr>
        </p:nvGraphicFramePr>
        <p:xfrm>
          <a:off x="372687" y="977726"/>
          <a:ext cx="11156491" cy="2753360"/>
        </p:xfrm>
        <a:graphic>
          <a:graphicData uri="http://schemas.openxmlformats.org/drawingml/2006/table">
            <a:tbl>
              <a:tblPr firstRow="1" bandRow="1">
                <a:tableStyleId>{5940675A-B579-460E-94D1-54222C63F5DA}</a:tableStyleId>
              </a:tblPr>
              <a:tblGrid>
                <a:gridCol w="625213">
                  <a:extLst>
                    <a:ext uri="{9D8B030D-6E8A-4147-A177-3AD203B41FA5}">
                      <a16:colId xmlns:a16="http://schemas.microsoft.com/office/drawing/2014/main" val="1669351614"/>
                    </a:ext>
                  </a:extLst>
                </a:gridCol>
                <a:gridCol w="4296732">
                  <a:extLst>
                    <a:ext uri="{9D8B030D-6E8A-4147-A177-3AD203B41FA5}">
                      <a16:colId xmlns:a16="http://schemas.microsoft.com/office/drawing/2014/main" val="219418484"/>
                    </a:ext>
                  </a:extLst>
                </a:gridCol>
                <a:gridCol w="2926080">
                  <a:extLst>
                    <a:ext uri="{9D8B030D-6E8A-4147-A177-3AD203B41FA5}">
                      <a16:colId xmlns:a16="http://schemas.microsoft.com/office/drawing/2014/main" val="3981307325"/>
                    </a:ext>
                  </a:extLst>
                </a:gridCol>
                <a:gridCol w="1479666">
                  <a:extLst>
                    <a:ext uri="{9D8B030D-6E8A-4147-A177-3AD203B41FA5}">
                      <a16:colId xmlns:a16="http://schemas.microsoft.com/office/drawing/2014/main" val="2642199811"/>
                    </a:ext>
                  </a:extLst>
                </a:gridCol>
                <a:gridCol w="1828800">
                  <a:extLst>
                    <a:ext uri="{9D8B030D-6E8A-4147-A177-3AD203B41FA5}">
                      <a16:colId xmlns:a16="http://schemas.microsoft.com/office/drawing/2014/main" val="678348149"/>
                    </a:ext>
                  </a:extLst>
                </a:gridCol>
              </a:tblGrid>
              <a:tr h="370840">
                <a:tc gridSpan="5">
                  <a:txBody>
                    <a:bodyPr/>
                    <a:lstStyle/>
                    <a:p>
                      <a:r>
                        <a:rPr lang="en-GB" sz="1600" b="1" u="sng" dirty="0"/>
                        <a:t>6. Budget &amp; NI Impact</a:t>
                      </a:r>
                    </a:p>
                  </a:txBody>
                  <a:tcPr>
                    <a:solidFill>
                      <a:schemeClr val="tx2">
                        <a:lumMod val="25000"/>
                        <a:lumOff val="75000"/>
                      </a:schemeClr>
                    </a:solidFill>
                  </a:tcPr>
                </a:tc>
                <a:tc hMerge="1">
                  <a:txBody>
                    <a:bodyPr/>
                    <a:lstStyle/>
                    <a:p>
                      <a:pPr marL="285750" indent="-285750">
                        <a:buFont typeface="Courier New" panose="02070309020205020404" pitchFamily="49" charset="0"/>
                        <a:buChar char="o"/>
                      </a:pPr>
                      <a:endParaRPr lang="en-GB" dirty="0"/>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506393240"/>
                  </a:ext>
                </a:extLst>
              </a:tr>
              <a:tr h="370840">
                <a:tc>
                  <a:txBody>
                    <a:bodyPr/>
                    <a:lstStyle/>
                    <a:p>
                      <a:r>
                        <a:rPr lang="en-GB" sz="1600" dirty="0"/>
                        <a:t>6.1</a:t>
                      </a:r>
                    </a:p>
                  </a:txBody>
                  <a:tcPr/>
                </a:tc>
                <a:tc>
                  <a:txBody>
                    <a:bodyPr/>
                    <a:lstStyle/>
                    <a:p>
                      <a:pPr marL="285750" indent="-285750">
                        <a:buFont typeface="Courier New" panose="02070309020205020404" pitchFamily="49" charset="0"/>
                        <a:buChar char="o"/>
                      </a:pPr>
                      <a:r>
                        <a:rPr lang="en-GB" sz="1200" dirty="0"/>
                        <a:t>GC raised the question of how these have impacted the practice.. HL stated that doctors and their practices are NOT exempt from these changes and that there has been no formal information on the funding for these from the NHS, so the practice must pay out for these. Therefore, any vaccines orders are currently on hold unless there is a great need for them. Scott Rd has 48 staff, which compared to other practices is good.</a:t>
                      </a:r>
                    </a:p>
                  </a:txBody>
                  <a:tcPr/>
                </a:tc>
                <a:tc>
                  <a:txBody>
                    <a:bodyPr/>
                    <a:lstStyle/>
                    <a:p>
                      <a:pPr marL="285750" indent="-285750">
                        <a:buFont typeface="Courier New" panose="02070309020205020404" pitchFamily="49" charset="0"/>
                        <a:buChar char="o"/>
                      </a:pPr>
                      <a:r>
                        <a:rPr lang="en-GB" sz="1200" dirty="0"/>
                        <a:t>Keep PPG updated as needed.</a:t>
                      </a:r>
                    </a:p>
                  </a:txBody>
                  <a:tcPr/>
                </a:tc>
                <a:tc>
                  <a:txBody>
                    <a:bodyPr/>
                    <a:lstStyle/>
                    <a:p>
                      <a:pPr marL="171450" indent="-171450">
                        <a:buFont typeface="Arial" panose="020B0604020202020204" pitchFamily="34" charset="0"/>
                        <a:buChar char="•"/>
                      </a:pPr>
                      <a:r>
                        <a:rPr lang="en-GB" sz="1200" dirty="0"/>
                        <a:t>Scott RD practice</a:t>
                      </a:r>
                    </a:p>
                  </a:txBody>
                  <a:tcPr/>
                </a:tc>
                <a:tc>
                  <a:txBody>
                    <a:bodyPr/>
                    <a:lstStyle/>
                    <a:p>
                      <a:r>
                        <a:rPr lang="en-GB" sz="1200" dirty="0"/>
                        <a:t>Next meeting</a:t>
                      </a:r>
                    </a:p>
                  </a:txBody>
                  <a:tcPr/>
                </a:tc>
                <a:extLst>
                  <a:ext uri="{0D108BD9-81ED-4DB2-BD59-A6C34878D82A}">
                    <a16:rowId xmlns:a16="http://schemas.microsoft.com/office/drawing/2014/main" val="3506645394"/>
                  </a:ext>
                </a:extLst>
              </a:tr>
              <a:tr h="370840">
                <a:tc gridSpan="5">
                  <a:txBody>
                    <a:bodyPr/>
                    <a:lstStyle/>
                    <a:p>
                      <a:r>
                        <a:rPr lang="en-GB" sz="1600" b="1" u="sng" dirty="0"/>
                        <a:t>8. AOB</a:t>
                      </a:r>
                    </a:p>
                  </a:txBody>
                  <a:tcPr>
                    <a:solidFill>
                      <a:schemeClr val="tx2">
                        <a:lumMod val="25000"/>
                        <a:lumOff val="75000"/>
                      </a:schemeClr>
                    </a:solidFill>
                  </a:tcPr>
                </a:tc>
                <a:tc hMerge="1">
                  <a:txBody>
                    <a:bodyPr/>
                    <a:lstStyle/>
                    <a:p>
                      <a:pPr marL="285750" indent="-285750">
                        <a:buFont typeface="Courier New" panose="02070309020205020404" pitchFamily="49" charset="0"/>
                        <a:buChar char="o"/>
                      </a:pPr>
                      <a:endParaRPr lang="en-GB" b="1" dirty="0"/>
                    </a:p>
                  </a:txBody>
                  <a:tcPr>
                    <a:solidFill>
                      <a:schemeClr val="tx2">
                        <a:lumMod val="25000"/>
                        <a:lumOff val="7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799268115"/>
                  </a:ext>
                </a:extLst>
              </a:tr>
              <a:tr h="370840">
                <a:tc>
                  <a:txBody>
                    <a:bodyPr/>
                    <a:lstStyle/>
                    <a:p>
                      <a:r>
                        <a:rPr lang="en-GB" sz="1600" dirty="0"/>
                        <a:t>8.1</a:t>
                      </a:r>
                    </a:p>
                  </a:txBody>
                  <a:tcPr/>
                </a:tc>
                <a:tc>
                  <a:txBody>
                    <a:bodyPr/>
                    <a:lstStyle/>
                    <a:p>
                      <a:pPr marL="285750" indent="-285750">
                        <a:buFont typeface="Courier New" panose="02070309020205020404" pitchFamily="49" charset="0"/>
                        <a:buChar char="o"/>
                      </a:pPr>
                      <a:r>
                        <a:rPr lang="en-GB" sz="1200" dirty="0"/>
                        <a:t>Change music on calls to practice.</a:t>
                      </a:r>
                    </a:p>
                    <a:p>
                      <a:pPr marL="285750" indent="-285750">
                        <a:buFont typeface="Courier New" panose="02070309020205020404" pitchFamily="49" charset="0"/>
                        <a:buChar char="o"/>
                      </a:pPr>
                      <a:r>
                        <a:rPr lang="en-GB" sz="1200" dirty="0"/>
                        <a:t>Ladies voice change.</a:t>
                      </a:r>
                    </a:p>
                  </a:txBody>
                  <a:tcPr/>
                </a:tc>
                <a:tc>
                  <a:txBody>
                    <a:bodyPr/>
                    <a:lstStyle/>
                    <a:p>
                      <a:pPr marL="285750" indent="-285750">
                        <a:buFont typeface="Courier New" panose="02070309020205020404" pitchFamily="49" charset="0"/>
                        <a:buChar char="o"/>
                      </a:pPr>
                      <a:r>
                        <a:rPr lang="en-GB" sz="1200" dirty="0"/>
                        <a:t>Already completed</a:t>
                      </a:r>
                    </a:p>
                    <a:p>
                      <a:pPr marL="285750" indent="-285750">
                        <a:buFont typeface="Courier New" panose="02070309020205020404" pitchFamily="49" charset="0"/>
                        <a:buChar char="o"/>
                      </a:pPr>
                      <a:r>
                        <a:rPr lang="en-GB" sz="1200" dirty="0"/>
                        <a:t>This has already been tweaked.</a:t>
                      </a:r>
                    </a:p>
                  </a:txBody>
                  <a:tcPr/>
                </a:tc>
                <a:tc>
                  <a:txBody>
                    <a:bodyPr/>
                    <a:lstStyle/>
                    <a:p>
                      <a:pPr marL="171450" indent="-171450">
                        <a:buFont typeface="Arial" panose="020B0604020202020204" pitchFamily="34" charset="0"/>
                        <a:buChar char="•"/>
                      </a:pPr>
                      <a:endParaRPr lang="en-GB" sz="1200" dirty="0"/>
                    </a:p>
                  </a:txBody>
                  <a:tcPr/>
                </a:tc>
                <a:tc>
                  <a:txBody>
                    <a:bodyPr/>
                    <a:lstStyle/>
                    <a:p>
                      <a:endParaRPr lang="en-GB" sz="1200" dirty="0"/>
                    </a:p>
                  </a:txBody>
                  <a:tcPr/>
                </a:tc>
                <a:extLst>
                  <a:ext uri="{0D108BD9-81ED-4DB2-BD59-A6C34878D82A}">
                    <a16:rowId xmlns:a16="http://schemas.microsoft.com/office/drawing/2014/main" val="2625627743"/>
                  </a:ext>
                </a:extLst>
              </a:tr>
            </a:tbl>
          </a:graphicData>
        </a:graphic>
      </p:graphicFrame>
      <p:graphicFrame>
        <p:nvGraphicFramePr>
          <p:cNvPr id="5" name="Table 4">
            <a:extLst>
              <a:ext uri="{FF2B5EF4-FFF2-40B4-BE49-F238E27FC236}">
                <a16:creationId xmlns:a16="http://schemas.microsoft.com/office/drawing/2014/main" id="{8D4EE568-8D04-37DB-829B-2BC19D95EACE}"/>
              </a:ext>
            </a:extLst>
          </p:cNvPr>
          <p:cNvGraphicFramePr>
            <a:graphicFrameLocks noGrp="1"/>
          </p:cNvGraphicFramePr>
          <p:nvPr>
            <p:extLst>
              <p:ext uri="{D42A27DB-BD31-4B8C-83A1-F6EECF244321}">
                <p14:modId xmlns:p14="http://schemas.microsoft.com/office/powerpoint/2010/main" val="57038846"/>
              </p:ext>
            </p:extLst>
          </p:nvPr>
        </p:nvGraphicFramePr>
        <p:xfrm>
          <a:off x="372687" y="606886"/>
          <a:ext cx="11156491" cy="370840"/>
        </p:xfrm>
        <a:graphic>
          <a:graphicData uri="http://schemas.openxmlformats.org/drawingml/2006/table">
            <a:tbl>
              <a:tblPr firstRow="1" bandRow="1">
                <a:tableStyleId>{5940675A-B579-460E-94D1-54222C63F5DA}</a:tableStyleId>
              </a:tblPr>
              <a:tblGrid>
                <a:gridCol w="4912266">
                  <a:extLst>
                    <a:ext uri="{9D8B030D-6E8A-4147-A177-3AD203B41FA5}">
                      <a16:colId xmlns:a16="http://schemas.microsoft.com/office/drawing/2014/main" val="2747717756"/>
                    </a:ext>
                  </a:extLst>
                </a:gridCol>
                <a:gridCol w="2947672">
                  <a:extLst>
                    <a:ext uri="{9D8B030D-6E8A-4147-A177-3AD203B41FA5}">
                      <a16:colId xmlns:a16="http://schemas.microsoft.com/office/drawing/2014/main" val="755901811"/>
                    </a:ext>
                  </a:extLst>
                </a:gridCol>
                <a:gridCol w="1464682">
                  <a:extLst>
                    <a:ext uri="{9D8B030D-6E8A-4147-A177-3AD203B41FA5}">
                      <a16:colId xmlns:a16="http://schemas.microsoft.com/office/drawing/2014/main" val="914660023"/>
                    </a:ext>
                  </a:extLst>
                </a:gridCol>
                <a:gridCol w="1831871">
                  <a:extLst>
                    <a:ext uri="{9D8B030D-6E8A-4147-A177-3AD203B41FA5}">
                      <a16:colId xmlns:a16="http://schemas.microsoft.com/office/drawing/2014/main" val="2512218577"/>
                    </a:ext>
                  </a:extLst>
                </a:gridCol>
              </a:tblGrid>
              <a:tr h="370840">
                <a:tc>
                  <a:txBody>
                    <a:bodyPr/>
                    <a:lstStyle/>
                    <a:p>
                      <a:r>
                        <a:rPr lang="en-GB" sz="1600" b="1" dirty="0"/>
                        <a:t>Discussion Number and points raised</a:t>
                      </a:r>
                    </a:p>
                  </a:txBody>
                  <a:tcPr>
                    <a:solidFill>
                      <a:schemeClr val="bg2">
                        <a:lumMod val="90000"/>
                      </a:schemeClr>
                    </a:solidFill>
                  </a:tcPr>
                </a:tc>
                <a:tc>
                  <a:txBody>
                    <a:bodyPr/>
                    <a:lstStyle/>
                    <a:p>
                      <a:r>
                        <a:rPr lang="en-GB" sz="1600" b="1" dirty="0"/>
                        <a:t>Action</a:t>
                      </a:r>
                      <a:endParaRPr lang="en-GB" b="1" dirty="0"/>
                    </a:p>
                  </a:txBody>
                  <a:tcPr>
                    <a:solidFill>
                      <a:schemeClr val="bg2">
                        <a:lumMod val="90000"/>
                      </a:schemeClr>
                    </a:solidFill>
                  </a:tcPr>
                </a:tc>
                <a:tc>
                  <a:txBody>
                    <a:bodyPr/>
                    <a:lstStyle/>
                    <a:p>
                      <a:r>
                        <a:rPr lang="en-GB" sz="1600" b="1" dirty="0"/>
                        <a:t>By Whom</a:t>
                      </a:r>
                    </a:p>
                  </a:txBody>
                  <a:tcPr>
                    <a:solidFill>
                      <a:schemeClr val="bg2">
                        <a:lumMod val="90000"/>
                      </a:schemeClr>
                    </a:solidFill>
                  </a:tcPr>
                </a:tc>
                <a:tc>
                  <a:txBody>
                    <a:bodyPr/>
                    <a:lstStyle/>
                    <a:p>
                      <a:r>
                        <a:rPr lang="en-GB" sz="1600" b="1" dirty="0"/>
                        <a:t>Date </a:t>
                      </a:r>
                    </a:p>
                  </a:txBody>
                  <a:tcPr>
                    <a:solidFill>
                      <a:schemeClr val="bg2">
                        <a:lumMod val="90000"/>
                      </a:schemeClr>
                    </a:solidFill>
                  </a:tcPr>
                </a:tc>
                <a:extLst>
                  <a:ext uri="{0D108BD9-81ED-4DB2-BD59-A6C34878D82A}">
                    <a16:rowId xmlns:a16="http://schemas.microsoft.com/office/drawing/2014/main" val="2752545156"/>
                  </a:ext>
                </a:extLst>
              </a:tr>
            </a:tbl>
          </a:graphicData>
        </a:graphic>
      </p:graphicFrame>
      <p:sp>
        <p:nvSpPr>
          <p:cNvPr id="6" name="TextBox 5">
            <a:extLst>
              <a:ext uri="{FF2B5EF4-FFF2-40B4-BE49-F238E27FC236}">
                <a16:creationId xmlns:a16="http://schemas.microsoft.com/office/drawing/2014/main" id="{B448D8F6-FDFB-FF6E-A4E8-E3173DEC9DE4}"/>
              </a:ext>
            </a:extLst>
          </p:cNvPr>
          <p:cNvSpPr txBox="1"/>
          <p:nvPr/>
        </p:nvSpPr>
        <p:spPr>
          <a:xfrm>
            <a:off x="372687" y="4929966"/>
            <a:ext cx="7066338" cy="338554"/>
          </a:xfrm>
          <a:prstGeom prst="rect">
            <a:avLst/>
          </a:prstGeom>
          <a:noFill/>
        </p:spPr>
        <p:txBody>
          <a:bodyPr wrap="square" rtlCol="0">
            <a:spAutoFit/>
          </a:bodyPr>
          <a:lstStyle/>
          <a:p>
            <a:r>
              <a:rPr lang="en-GB" sz="1600" b="1" dirty="0"/>
              <a:t>Date of Next Meeting : </a:t>
            </a:r>
            <a:r>
              <a:rPr lang="en-GB" sz="1600" dirty="0"/>
              <a:t>Thursday 24</a:t>
            </a:r>
            <a:r>
              <a:rPr lang="en-GB" sz="1600" baseline="30000" dirty="0"/>
              <a:t>th</a:t>
            </a:r>
            <a:r>
              <a:rPr lang="en-GB" sz="1600" dirty="0"/>
              <a:t> April 2025 – 12:30 pm.</a:t>
            </a:r>
          </a:p>
        </p:txBody>
      </p:sp>
    </p:spTree>
    <p:extLst>
      <p:ext uri="{BB962C8B-B14F-4D97-AF65-F5344CB8AC3E}">
        <p14:creationId xmlns:p14="http://schemas.microsoft.com/office/powerpoint/2010/main" val="23071679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688</Words>
  <Application>Microsoft Office PowerPoint</Application>
  <PresentationFormat>Widescreen</PresentationFormat>
  <Paragraphs>71</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Aptos Display</vt:lpstr>
      <vt:lpstr>Arial</vt:lpstr>
      <vt:lpstr>Courier New</vt:lpstr>
      <vt:lpstr>Wingdings</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5</cp:revision>
  <dcterms:created xsi:type="dcterms:W3CDTF">2024-10-19T08:57:45Z</dcterms:created>
  <dcterms:modified xsi:type="dcterms:W3CDTF">2025-02-15T14:02:29Z</dcterms:modified>
</cp:coreProperties>
</file>